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0" r:id="rId3"/>
    <p:sldId id="261" r:id="rId4"/>
    <p:sldId id="257" r:id="rId5"/>
    <p:sldId id="282" r:id="rId6"/>
    <p:sldId id="26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58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2" y="7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9D1A51-D19B-41C7-9ABF-33A0F996D97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1035FA5-8CC8-4E84-B3D5-3A6D590E8F67}">
      <dgm:prSet phldrT="[Text]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en-US" dirty="0"/>
            <a:t>Mindset</a:t>
          </a:r>
        </a:p>
      </dgm:t>
    </dgm:pt>
    <dgm:pt modelId="{1C7709C8-1910-456A-B779-AE85DB0301AC}" type="parTrans" cxnId="{F8FA758A-31D8-4C6A-BF47-9473234DDB8E}">
      <dgm:prSet/>
      <dgm:spPr/>
      <dgm:t>
        <a:bodyPr/>
        <a:lstStyle/>
        <a:p>
          <a:endParaRPr lang="en-US"/>
        </a:p>
      </dgm:t>
    </dgm:pt>
    <dgm:pt modelId="{F38AEDF2-525B-4CA5-93C8-A3AE2577BE35}" type="sibTrans" cxnId="{F8FA758A-31D8-4C6A-BF47-9473234DDB8E}">
      <dgm:prSet/>
      <dgm:spPr/>
      <dgm:t>
        <a:bodyPr/>
        <a:lstStyle/>
        <a:p>
          <a:endParaRPr lang="en-US"/>
        </a:p>
      </dgm:t>
    </dgm:pt>
    <dgm:pt modelId="{9F907898-A790-4DC7-B289-D8050419A351}">
      <dgm:prSet phldrT="[Text]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en-US"/>
            <a:t>Approach to life</a:t>
          </a:r>
        </a:p>
      </dgm:t>
    </dgm:pt>
    <dgm:pt modelId="{E22AB980-0DE0-4E74-A866-376122A2B5A8}" type="parTrans" cxnId="{2AF86DF4-BE17-4A42-8FCB-F113066D7A3E}">
      <dgm:prSet/>
      <dgm:spPr/>
      <dgm:t>
        <a:bodyPr/>
        <a:lstStyle/>
        <a:p>
          <a:endParaRPr lang="en-US"/>
        </a:p>
      </dgm:t>
    </dgm:pt>
    <dgm:pt modelId="{BEA2C533-5931-4376-8308-81BDACF51554}" type="sibTrans" cxnId="{2AF86DF4-BE17-4A42-8FCB-F113066D7A3E}">
      <dgm:prSet/>
      <dgm:spPr/>
      <dgm:t>
        <a:bodyPr/>
        <a:lstStyle/>
        <a:p>
          <a:endParaRPr lang="en-US"/>
        </a:p>
      </dgm:t>
    </dgm:pt>
    <dgm:pt modelId="{EFAB8355-79DB-43C8-8BFA-E56E1CA87629}">
      <dgm:prSet phldrT="[Text]"/>
      <dgm:spPr>
        <a:solidFill>
          <a:schemeClr val="bg1">
            <a:lumMod val="75000"/>
            <a:alpha val="50000"/>
          </a:schemeClr>
        </a:solidFill>
      </dgm:spPr>
      <dgm:t>
        <a:bodyPr/>
        <a:lstStyle/>
        <a:p>
          <a:r>
            <a:rPr lang="en-US"/>
            <a:t>Attitudes</a:t>
          </a:r>
        </a:p>
      </dgm:t>
    </dgm:pt>
    <dgm:pt modelId="{5B46A99F-4C2A-4487-B546-FB9F66F8B7E8}" type="parTrans" cxnId="{62DA9A06-5B3F-497E-8CF9-FB578822E4AA}">
      <dgm:prSet/>
      <dgm:spPr/>
      <dgm:t>
        <a:bodyPr/>
        <a:lstStyle/>
        <a:p>
          <a:endParaRPr lang="en-US"/>
        </a:p>
      </dgm:t>
    </dgm:pt>
    <dgm:pt modelId="{47FCF943-B8E6-4133-BC9C-3E2F81152B53}" type="sibTrans" cxnId="{62DA9A06-5B3F-497E-8CF9-FB578822E4AA}">
      <dgm:prSet/>
      <dgm:spPr/>
      <dgm:t>
        <a:bodyPr/>
        <a:lstStyle/>
        <a:p>
          <a:endParaRPr lang="en-US"/>
        </a:p>
      </dgm:t>
    </dgm:pt>
    <dgm:pt modelId="{7F9C74B0-42E4-45AB-BE31-7B32C4410145}" type="pres">
      <dgm:prSet presAssocID="{4B9D1A51-D19B-41C7-9ABF-33A0F996D975}" presName="compositeShape" presStyleCnt="0">
        <dgm:presLayoutVars>
          <dgm:chMax val="7"/>
          <dgm:dir/>
          <dgm:resizeHandles val="exact"/>
        </dgm:presLayoutVars>
      </dgm:prSet>
      <dgm:spPr/>
    </dgm:pt>
    <dgm:pt modelId="{BCE45BE5-A669-4255-AE29-456CD662D903}" type="pres">
      <dgm:prSet presAssocID="{C1035FA5-8CC8-4E84-B3D5-3A6D590E8F67}" presName="circ1" presStyleLbl="vennNode1" presStyleIdx="0" presStyleCnt="3"/>
      <dgm:spPr/>
    </dgm:pt>
    <dgm:pt modelId="{F0F63906-A05A-42BD-B7A1-AB3568353F09}" type="pres">
      <dgm:prSet presAssocID="{C1035FA5-8CC8-4E84-B3D5-3A6D590E8F6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78AF88E-E828-4722-A988-CA0405F45C3E}" type="pres">
      <dgm:prSet presAssocID="{9F907898-A790-4DC7-B289-D8050419A351}" presName="circ2" presStyleLbl="vennNode1" presStyleIdx="1" presStyleCnt="3"/>
      <dgm:spPr/>
    </dgm:pt>
    <dgm:pt modelId="{CE338217-86B0-4A07-98F6-9643492F1ED4}" type="pres">
      <dgm:prSet presAssocID="{9F907898-A790-4DC7-B289-D8050419A35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062C488-0186-46C9-8817-C9A4DDB67DE2}" type="pres">
      <dgm:prSet presAssocID="{EFAB8355-79DB-43C8-8BFA-E56E1CA87629}" presName="circ3" presStyleLbl="vennNode1" presStyleIdx="2" presStyleCnt="3"/>
      <dgm:spPr/>
    </dgm:pt>
    <dgm:pt modelId="{F49127DA-8A3D-414B-9731-C8D370C82C40}" type="pres">
      <dgm:prSet presAssocID="{EFAB8355-79DB-43C8-8BFA-E56E1CA8762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2DA9A06-5B3F-497E-8CF9-FB578822E4AA}" srcId="{4B9D1A51-D19B-41C7-9ABF-33A0F996D975}" destId="{EFAB8355-79DB-43C8-8BFA-E56E1CA87629}" srcOrd="2" destOrd="0" parTransId="{5B46A99F-4C2A-4487-B546-FB9F66F8B7E8}" sibTransId="{47FCF943-B8E6-4133-BC9C-3E2F81152B53}"/>
    <dgm:cxn modelId="{8E2F661F-8E41-4C13-A9C5-8DFBA46D05ED}" type="presOf" srcId="{4B9D1A51-D19B-41C7-9ABF-33A0F996D975}" destId="{7F9C74B0-42E4-45AB-BE31-7B32C4410145}" srcOrd="0" destOrd="0" presId="urn:microsoft.com/office/officeart/2005/8/layout/venn1"/>
    <dgm:cxn modelId="{043B9938-7A67-4889-9A95-24EDB202C85E}" type="presOf" srcId="{C1035FA5-8CC8-4E84-B3D5-3A6D590E8F67}" destId="{BCE45BE5-A669-4255-AE29-456CD662D903}" srcOrd="0" destOrd="0" presId="urn:microsoft.com/office/officeart/2005/8/layout/venn1"/>
    <dgm:cxn modelId="{0DA4BF44-E0E1-49DB-AB0B-0D7572D39D7D}" type="presOf" srcId="{EFAB8355-79DB-43C8-8BFA-E56E1CA87629}" destId="{F49127DA-8A3D-414B-9731-C8D370C82C40}" srcOrd="1" destOrd="0" presId="urn:microsoft.com/office/officeart/2005/8/layout/venn1"/>
    <dgm:cxn modelId="{5A1C9C6E-994E-4645-AEBC-F1576D2724CC}" type="presOf" srcId="{9F907898-A790-4DC7-B289-D8050419A351}" destId="{278AF88E-E828-4722-A988-CA0405F45C3E}" srcOrd="0" destOrd="0" presId="urn:microsoft.com/office/officeart/2005/8/layout/venn1"/>
    <dgm:cxn modelId="{F8FA758A-31D8-4C6A-BF47-9473234DDB8E}" srcId="{4B9D1A51-D19B-41C7-9ABF-33A0F996D975}" destId="{C1035FA5-8CC8-4E84-B3D5-3A6D590E8F67}" srcOrd="0" destOrd="0" parTransId="{1C7709C8-1910-456A-B779-AE85DB0301AC}" sibTransId="{F38AEDF2-525B-4CA5-93C8-A3AE2577BE35}"/>
    <dgm:cxn modelId="{B281079C-AD91-4B93-AE0D-724BC3097250}" type="presOf" srcId="{9F907898-A790-4DC7-B289-D8050419A351}" destId="{CE338217-86B0-4A07-98F6-9643492F1ED4}" srcOrd="1" destOrd="0" presId="urn:microsoft.com/office/officeart/2005/8/layout/venn1"/>
    <dgm:cxn modelId="{4570DBC9-6F6D-498D-9EB6-38301080C40B}" type="presOf" srcId="{C1035FA5-8CC8-4E84-B3D5-3A6D590E8F67}" destId="{F0F63906-A05A-42BD-B7A1-AB3568353F09}" srcOrd="1" destOrd="0" presId="urn:microsoft.com/office/officeart/2005/8/layout/venn1"/>
    <dgm:cxn modelId="{2AF86DF4-BE17-4A42-8FCB-F113066D7A3E}" srcId="{4B9D1A51-D19B-41C7-9ABF-33A0F996D975}" destId="{9F907898-A790-4DC7-B289-D8050419A351}" srcOrd="1" destOrd="0" parTransId="{E22AB980-0DE0-4E74-A866-376122A2B5A8}" sibTransId="{BEA2C533-5931-4376-8308-81BDACF51554}"/>
    <dgm:cxn modelId="{9406BCFC-749B-40D2-90F1-EF40BE6DC796}" type="presOf" srcId="{EFAB8355-79DB-43C8-8BFA-E56E1CA87629}" destId="{8062C488-0186-46C9-8817-C9A4DDB67DE2}" srcOrd="0" destOrd="0" presId="urn:microsoft.com/office/officeart/2005/8/layout/venn1"/>
    <dgm:cxn modelId="{A15A8D94-A870-425B-AAFF-D352C859BC57}" type="presParOf" srcId="{7F9C74B0-42E4-45AB-BE31-7B32C4410145}" destId="{BCE45BE5-A669-4255-AE29-456CD662D903}" srcOrd="0" destOrd="0" presId="urn:microsoft.com/office/officeart/2005/8/layout/venn1"/>
    <dgm:cxn modelId="{CF69F2AC-95C0-4881-9959-8D6C7416D406}" type="presParOf" srcId="{7F9C74B0-42E4-45AB-BE31-7B32C4410145}" destId="{F0F63906-A05A-42BD-B7A1-AB3568353F09}" srcOrd="1" destOrd="0" presId="urn:microsoft.com/office/officeart/2005/8/layout/venn1"/>
    <dgm:cxn modelId="{4AB143D6-DFA6-4DF1-B41E-0F2039BBC6F2}" type="presParOf" srcId="{7F9C74B0-42E4-45AB-BE31-7B32C4410145}" destId="{278AF88E-E828-4722-A988-CA0405F45C3E}" srcOrd="2" destOrd="0" presId="urn:microsoft.com/office/officeart/2005/8/layout/venn1"/>
    <dgm:cxn modelId="{9B5C95E1-7E67-485B-8757-2476F0FF3043}" type="presParOf" srcId="{7F9C74B0-42E4-45AB-BE31-7B32C4410145}" destId="{CE338217-86B0-4A07-98F6-9643492F1ED4}" srcOrd="3" destOrd="0" presId="urn:microsoft.com/office/officeart/2005/8/layout/venn1"/>
    <dgm:cxn modelId="{69987C0C-AE78-4262-A87C-3F8663DD9541}" type="presParOf" srcId="{7F9C74B0-42E4-45AB-BE31-7B32C4410145}" destId="{8062C488-0186-46C9-8817-C9A4DDB67DE2}" srcOrd="4" destOrd="0" presId="urn:microsoft.com/office/officeart/2005/8/layout/venn1"/>
    <dgm:cxn modelId="{F6F2E33C-205C-497E-B406-5D9E001B1123}" type="presParOf" srcId="{7F9C74B0-42E4-45AB-BE31-7B32C4410145}" destId="{F49127DA-8A3D-414B-9731-C8D370C82C4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45BE5-A669-4255-AE29-456CD662D903}">
      <dsp:nvSpPr>
        <dsp:cNvPr id="0" name=""/>
        <dsp:cNvSpPr/>
      </dsp:nvSpPr>
      <dsp:spPr>
        <a:xfrm>
          <a:off x="881062" y="37901"/>
          <a:ext cx="1819275" cy="1819275"/>
        </a:xfrm>
        <a:prstGeom prst="ellipse">
          <a:avLst/>
        </a:prstGeom>
        <a:solidFill>
          <a:schemeClr val="bg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Mindset</a:t>
          </a:r>
        </a:p>
      </dsp:txBody>
      <dsp:txXfrm>
        <a:off x="1123632" y="356274"/>
        <a:ext cx="1334135" cy="818673"/>
      </dsp:txXfrm>
    </dsp:sp>
    <dsp:sp modelId="{278AF88E-E828-4722-A988-CA0405F45C3E}">
      <dsp:nvSpPr>
        <dsp:cNvPr id="0" name=""/>
        <dsp:cNvSpPr/>
      </dsp:nvSpPr>
      <dsp:spPr>
        <a:xfrm>
          <a:off x="1537517" y="1174948"/>
          <a:ext cx="1819275" cy="1819275"/>
        </a:xfrm>
        <a:prstGeom prst="ellipse">
          <a:avLst/>
        </a:prstGeom>
        <a:solidFill>
          <a:schemeClr val="bg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Approach to life</a:t>
          </a:r>
        </a:p>
      </dsp:txBody>
      <dsp:txXfrm>
        <a:off x="2093912" y="1644927"/>
        <a:ext cx="1091565" cy="1000601"/>
      </dsp:txXfrm>
    </dsp:sp>
    <dsp:sp modelId="{8062C488-0186-46C9-8817-C9A4DDB67DE2}">
      <dsp:nvSpPr>
        <dsp:cNvPr id="0" name=""/>
        <dsp:cNvSpPr/>
      </dsp:nvSpPr>
      <dsp:spPr>
        <a:xfrm>
          <a:off x="224607" y="1174948"/>
          <a:ext cx="1819275" cy="1819275"/>
        </a:xfrm>
        <a:prstGeom prst="ellipse">
          <a:avLst/>
        </a:prstGeom>
        <a:solidFill>
          <a:schemeClr val="bg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Attitudes</a:t>
          </a:r>
        </a:p>
      </dsp:txBody>
      <dsp:txXfrm>
        <a:off x="395922" y="1644927"/>
        <a:ext cx="1091565" cy="1000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A233E22-A50A-47C5-A87A-39F876B61BE1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495C9B-D66A-4151-80A0-F8D76CBCE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08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4711DB-A8CA-4242-8466-44A31C427112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9FBD10-E307-4C10-AE65-323758CBC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125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FBD10-E307-4C10-AE65-323758CBC9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41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9FBD10-E307-4C10-AE65-323758CBC9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33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FBD10-E307-4C10-AE65-323758CBC9E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52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7619" y="776"/>
            <a:ext cx="9151617" cy="5147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99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8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87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54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7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:\Departmental\Marketing\Design Projects\KWU\2014\PowerPoints\Win_With_Buyers_Powerpoint\Slices\Background_Notes_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5145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029" y="4248150"/>
            <a:ext cx="676893" cy="66516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81000" y="4686985"/>
            <a:ext cx="3200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IGNITE PS1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Page Number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9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:\Departmental\Marketing\Design Projects\KWU\2014\PowerPoints\Win_With_Buyers_Powerpoint\Slices\Background_Red_Callou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19150"/>
            <a:ext cx="4724400" cy="4038600"/>
          </a:xfrm>
        </p:spPr>
        <p:txBody>
          <a:bodyPr anchor="ctr" anchorCtr="0"/>
          <a:lstStyle>
            <a:lvl1pPr algn="ctr">
              <a:defRPr sz="4000" b="0" cap="all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Page Number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45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74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029" y="4248150"/>
            <a:ext cx="676893" cy="66516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 userDrawn="1"/>
        </p:nvSpPr>
        <p:spPr>
          <a:xfrm>
            <a:off x="381000" y="4686985"/>
            <a:ext cx="32004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IGNITE PS1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Page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2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75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19150"/>
            <a:ext cx="4724400" cy="4038600"/>
          </a:xfrm>
        </p:spPr>
        <p:txBody>
          <a:bodyPr anchor="ctr" anchorCtr="0"/>
          <a:lstStyle>
            <a:lvl1pPr algn="ctr">
              <a:defRPr sz="4000" b="0" cap="all"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Page Number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63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4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8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2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6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Page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4549D-3ED2-4AB6-8DCC-58629D5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4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3787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 Generation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questions on p. 28.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Page 28</a:t>
            </a:r>
          </a:p>
        </p:txBody>
      </p:sp>
    </p:spTree>
    <p:extLst>
      <p:ext uri="{BB962C8B-B14F-4D97-AF65-F5344CB8AC3E}">
        <p14:creationId xmlns:p14="http://schemas.microsoft.com/office/powerpoint/2010/main" val="98213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10/4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/>
              <a:t>Your Lead Generation Habit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Daily!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Add </a:t>
            </a:r>
            <a:r>
              <a:rPr lang="en-US" dirty="0">
                <a:solidFill>
                  <a:srgbClr val="C00000"/>
                </a:solidFill>
              </a:rPr>
              <a:t>10 new contacts </a:t>
            </a:r>
            <a:r>
              <a:rPr lang="en-US" dirty="0"/>
              <a:t>to your database.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Speak with </a:t>
            </a:r>
            <a:r>
              <a:rPr lang="en-US" dirty="0">
                <a:solidFill>
                  <a:srgbClr val="C00000"/>
                </a:solidFill>
              </a:rPr>
              <a:t>10 people </a:t>
            </a:r>
            <a:r>
              <a:rPr lang="en-US" dirty="0"/>
              <a:t>in your database.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Write </a:t>
            </a:r>
            <a:r>
              <a:rPr lang="en-US" dirty="0">
                <a:solidFill>
                  <a:srgbClr val="C00000"/>
                </a:solidFill>
              </a:rPr>
              <a:t>10 notes. 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Weekly!</a:t>
            </a:r>
          </a:p>
          <a:p>
            <a:pPr marL="914400" lvl="1" indent="-514350">
              <a:buFont typeface="+mj-lt"/>
              <a:buAutoNum type="arabicPeriod" startAt="4"/>
            </a:pPr>
            <a:r>
              <a:rPr lang="en-US" dirty="0"/>
              <a:t>Preview </a:t>
            </a:r>
            <a:r>
              <a:rPr lang="en-US" dirty="0">
                <a:solidFill>
                  <a:srgbClr val="C00000"/>
                </a:solidFill>
              </a:rPr>
              <a:t>10 homes.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Pages 31-34</a:t>
            </a:r>
          </a:p>
        </p:txBody>
      </p:sp>
    </p:spTree>
    <p:extLst>
      <p:ext uri="{BB962C8B-B14F-4D97-AF65-F5344CB8AC3E}">
        <p14:creationId xmlns:p14="http://schemas.microsoft.com/office/powerpoint/2010/main" val="814445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Ignite </a:t>
            </a:r>
            <a:r>
              <a:rPr lang="en-US" dirty="0" err="1"/>
              <a:t>myTracker</a:t>
            </a:r>
            <a:r>
              <a:rPr lang="en-US" dirty="0"/>
              <a:t> </a:t>
            </a:r>
            <a:r>
              <a:rPr lang="en-US" sz="3600" dirty="0"/>
              <a:t>– </a:t>
            </a:r>
            <a:r>
              <a:rPr lang="en-US" sz="3600" dirty="0">
                <a:solidFill>
                  <a:srgbClr val="C00000"/>
                </a:solidFill>
              </a:rPr>
              <a:t>Daily104.com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00151"/>
            <a:ext cx="4888230" cy="2889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Down Arrow 5"/>
          <p:cNvSpPr/>
          <p:nvPr/>
        </p:nvSpPr>
        <p:spPr>
          <a:xfrm rot="3038345">
            <a:off x="4339507" y="926227"/>
            <a:ext cx="464984" cy="951865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Help</a:t>
            </a:r>
          </a:p>
        </p:txBody>
      </p:sp>
      <p:sp>
        <p:nvSpPr>
          <p:cNvPr id="7" name="Down Arrow 6"/>
          <p:cNvSpPr/>
          <p:nvPr/>
        </p:nvSpPr>
        <p:spPr>
          <a:xfrm rot="7145044">
            <a:off x="2153594" y="3736873"/>
            <a:ext cx="511631" cy="1044181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Enter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23400"/>
            <a:ext cx="2119686" cy="28660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102354" y="4089401"/>
            <a:ext cx="2895599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4000" dirty="0">
                <a:solidFill>
                  <a:srgbClr val="C00000"/>
                </a:solidFill>
              </a:rPr>
              <a:t>Try It Now!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27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Language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Scripts</a:t>
            </a:r>
          </a:p>
          <a:p>
            <a:r>
              <a:rPr lang="en-US" dirty="0"/>
              <a:t>Watch video – “How to Use Scripts” p.37</a:t>
            </a:r>
          </a:p>
          <a:p>
            <a:pPr marL="0" indent="0" algn="ctr">
              <a:buNone/>
            </a:pPr>
            <a:endParaRPr lang="en-US" sz="2400" i="1" dirty="0"/>
          </a:p>
          <a:p>
            <a:pPr marL="0" indent="0" algn="ctr">
              <a:buNone/>
            </a:pPr>
            <a:r>
              <a:rPr lang="en-US" sz="2400" i="1" dirty="0"/>
              <a:t>Scripts are one way to move you from E to P. </a:t>
            </a:r>
            <a:br>
              <a:rPr lang="en-US" sz="2400" i="1" dirty="0"/>
            </a:br>
            <a:r>
              <a:rPr lang="en-US" sz="2400" i="1" dirty="0"/>
              <a:t>All top agents use scripts, and practice them daily!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Page 37-40</a:t>
            </a:r>
          </a:p>
        </p:txBody>
      </p:sp>
    </p:spTree>
    <p:extLst>
      <p:ext uri="{BB962C8B-B14F-4D97-AF65-F5344CB8AC3E}">
        <p14:creationId xmlns:p14="http://schemas.microsoft.com/office/powerpoint/2010/main" val="1592989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Language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Turn, p. 41</a:t>
            </a:r>
          </a:p>
          <a:p>
            <a:pPr lvl="1"/>
            <a:r>
              <a:rPr lang="en-US" dirty="0"/>
              <a:t>Practice scripts</a:t>
            </a:r>
          </a:p>
          <a:p>
            <a:pPr lvl="1">
              <a:buFont typeface="Wingdings" panose="05000000000000000000" pitchFamily="2" charset="2"/>
              <a:buChar char=""/>
            </a:pPr>
            <a:r>
              <a:rPr lang="en-US" dirty="0"/>
              <a:t> 5 minutes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Page 41-44</a:t>
            </a:r>
          </a:p>
        </p:txBody>
      </p:sp>
    </p:spTree>
    <p:extLst>
      <p:ext uri="{BB962C8B-B14F-4D97-AF65-F5344CB8AC3E}">
        <p14:creationId xmlns:p14="http://schemas.microsoft.com/office/powerpoint/2010/main" val="622273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turn!</a:t>
            </a:r>
            <a:br>
              <a:rPr lang="en-US" dirty="0"/>
            </a:b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Make calls</a:t>
            </a: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800" cap="none" dirty="0"/>
              <a:t>1. Get referrals</a:t>
            </a:r>
            <a:br>
              <a:rPr lang="en-US" sz="2800" cap="none" dirty="0"/>
            </a:br>
            <a:r>
              <a:rPr lang="en-US" sz="2800" cap="none" dirty="0"/>
              <a:t>2. Share your App</a:t>
            </a:r>
            <a:br>
              <a:rPr lang="en-US" sz="2800" cap="none" dirty="0"/>
            </a:br>
            <a:r>
              <a:rPr lang="en-US" sz="2800" cap="none" dirty="0">
                <a:sym typeface="Wingdings" panose="05000000000000000000" pitchFamily="2" charset="2"/>
              </a:rPr>
              <a:t></a:t>
            </a:r>
            <a:r>
              <a:rPr lang="en-US" sz="2800" cap="none" dirty="0"/>
              <a:t>20 minutes</a:t>
            </a:r>
            <a:br>
              <a:rPr lang="en-US" sz="2800" cap="none" dirty="0"/>
            </a:br>
            <a:endParaRPr lang="en-US" sz="2800" cap="none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Page 45</a:t>
            </a:r>
          </a:p>
        </p:txBody>
      </p:sp>
      <p:pic>
        <p:nvPicPr>
          <p:cNvPr id="1026" name="Picture 2" descr="https://encrypted-tbn0.gstatic.com/images?q=tbn:ANd9GcQL5mL7JMQyUdXk1BGVyf8qMr5RbQ3mc9-fGdJGiKaHlnD6oaQ3Ww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0258">
            <a:off x="6284153" y="1267587"/>
            <a:ext cx="842892" cy="165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074176" y="4074176"/>
            <a:ext cx="2418715" cy="96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300"/>
              </a:spcBef>
              <a:spcAft>
                <a:spcPts val="100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Garamond" panose="020204040303010108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Reminder: Comply with federal and state Do Not Call (DNC) and spam laws and the policies of your local Market Center.</a:t>
            </a:r>
          </a:p>
        </p:txBody>
      </p:sp>
    </p:spTree>
    <p:extLst>
      <p:ext uri="{BB962C8B-B14F-4D97-AF65-F5344CB8AC3E}">
        <p14:creationId xmlns:p14="http://schemas.microsoft.com/office/powerpoint/2010/main" val="3555617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10/4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Turn, p. 46</a:t>
            </a:r>
          </a:p>
          <a:p>
            <a:pPr lvl="1"/>
            <a:r>
              <a:rPr lang="en-US" dirty="0"/>
              <a:t>Write personal notes.</a:t>
            </a:r>
          </a:p>
          <a:p>
            <a:pPr lvl="1">
              <a:buFont typeface="Wingdings" panose="05000000000000000000" pitchFamily="2" charset="2"/>
              <a:buChar char=""/>
            </a:pPr>
            <a:r>
              <a:rPr lang="en-US" dirty="0"/>
              <a:t> 5 minutes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Page 46 </a:t>
            </a:r>
          </a:p>
        </p:txBody>
      </p:sp>
    </p:spTree>
    <p:extLst>
      <p:ext uri="{BB962C8B-B14F-4D97-AF65-F5344CB8AC3E}">
        <p14:creationId xmlns:p14="http://schemas.microsoft.com/office/powerpoint/2010/main" val="3947758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Accountable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2400" i="1" dirty="0"/>
              <a:t>What is the ONE Thing I can do such that by </a:t>
            </a:r>
            <a:br>
              <a:rPr lang="en-US" sz="2400" i="1" dirty="0"/>
            </a:br>
            <a:r>
              <a:rPr lang="en-US" sz="2400" i="1" dirty="0"/>
              <a:t>doing it everything else will be easier or unnecessary?</a:t>
            </a:r>
          </a:p>
          <a:p>
            <a:pPr marL="0" indent="0" algn="ctr">
              <a:buNone/>
            </a:pPr>
            <a:endParaRPr lang="en-US" sz="2400" i="1" dirty="0"/>
          </a:p>
          <a:p>
            <a:r>
              <a:rPr lang="en-US" dirty="0"/>
              <a:t>Your Turn, p. 50  </a:t>
            </a:r>
          </a:p>
          <a:p>
            <a:pPr lvl="1"/>
            <a:r>
              <a:rPr lang="en-US" dirty="0"/>
              <a:t>Prioritize tasks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Pages 47-50</a:t>
            </a:r>
          </a:p>
        </p:txBody>
      </p:sp>
      <p:pic>
        <p:nvPicPr>
          <p:cNvPr id="7" name="Picture 6" descr="http://www.kellerink.com/sites/kellerink.com/files/imagecache/320_prod/TheONEThing_Single_1_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3697">
            <a:off x="6942287" y="464066"/>
            <a:ext cx="2144395" cy="1370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174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924800" y="4095750"/>
            <a:ext cx="9144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By Your Calendar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Page 51-54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8817"/>
          <a:stretch/>
        </p:blipFill>
        <p:spPr>
          <a:xfrm>
            <a:off x="587669" y="973932"/>
            <a:ext cx="3949900" cy="36016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7569" y="981076"/>
            <a:ext cx="3908953" cy="351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98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By Your Calendar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Turn, p. 55</a:t>
            </a:r>
          </a:p>
          <a:p>
            <a:pPr lvl="1">
              <a:buFont typeface="Wingdings" panose="05000000000000000000" pitchFamily="2" charset="2"/>
              <a:buChar char=""/>
            </a:pPr>
            <a:r>
              <a:rPr lang="en-US" dirty="0"/>
              <a:t> 5 minutes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Page 55</a:t>
            </a:r>
          </a:p>
        </p:txBody>
      </p:sp>
    </p:spTree>
    <p:extLst>
      <p:ext uri="{BB962C8B-B14F-4D97-AF65-F5344CB8AC3E}">
        <p14:creationId xmlns:p14="http://schemas.microsoft.com/office/powerpoint/2010/main" val="2379531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Ignite Your Business</a:t>
            </a:r>
            <a:br>
              <a:rPr lang="en-US" dirty="0"/>
            </a:b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Ignite Power Session #1</a:t>
            </a:r>
          </a:p>
        </p:txBody>
      </p:sp>
    </p:spTree>
    <p:extLst>
      <p:ext uri="{BB962C8B-B14F-4D97-AF65-F5344CB8AC3E}">
        <p14:creationId xmlns:p14="http://schemas.microsoft.com/office/powerpoint/2010/main" val="665251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Accountability Partners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Coaching/Mentoring</a:t>
            </a:r>
          </a:p>
          <a:p>
            <a:r>
              <a:rPr lang="en-US" dirty="0"/>
              <a:t>Success Partners</a:t>
            </a:r>
          </a:p>
          <a:p>
            <a:r>
              <a:rPr lang="en-US" dirty="0"/>
              <a:t>Personal Accountability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Pages 57-59</a:t>
            </a:r>
          </a:p>
        </p:txBody>
      </p:sp>
    </p:spTree>
    <p:extLst>
      <p:ext uri="{BB962C8B-B14F-4D97-AF65-F5344CB8AC3E}">
        <p14:creationId xmlns:p14="http://schemas.microsoft.com/office/powerpoint/2010/main" val="1996189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 of Expectations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116423"/>
            <a:ext cx="2590800" cy="35738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Pages 61-63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116423"/>
            <a:ext cx="2557830" cy="35885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72344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Action Plan</a:t>
            </a:r>
          </a:p>
          <a:p>
            <a:r>
              <a:rPr lang="en-US" dirty="0"/>
              <a:t>Prepare for Your Next Class</a:t>
            </a:r>
          </a:p>
          <a:p>
            <a:r>
              <a:rPr lang="en-US" dirty="0"/>
              <a:t>Recall and Remember</a:t>
            </a:r>
          </a:p>
          <a:p>
            <a:r>
              <a:rPr lang="en-US" dirty="0"/>
              <a:t>From </a:t>
            </a:r>
            <a:r>
              <a:rPr lang="en-US" dirty="0" err="1"/>
              <a:t>Aha’s</a:t>
            </a:r>
            <a:r>
              <a:rPr lang="en-US" dirty="0"/>
              <a:t> to Achievement</a:t>
            </a:r>
          </a:p>
          <a:p>
            <a:r>
              <a:rPr lang="en-US" dirty="0"/>
              <a:t>Enhance Your Learning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Pages 65-69</a:t>
            </a:r>
          </a:p>
        </p:txBody>
      </p:sp>
    </p:spTree>
    <p:extLst>
      <p:ext uri="{BB962C8B-B14F-4D97-AF65-F5344CB8AC3E}">
        <p14:creationId xmlns:p14="http://schemas.microsoft.com/office/powerpoint/2010/main" val="93003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Ignite Your Business</a:t>
            </a:r>
            <a:br>
              <a:rPr lang="en-US" dirty="0"/>
            </a:b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Ignite Power Session #1</a:t>
            </a:r>
          </a:p>
        </p:txBody>
      </p:sp>
    </p:spTree>
    <p:extLst>
      <p:ext uri="{BB962C8B-B14F-4D97-AF65-F5344CB8AC3E}">
        <p14:creationId xmlns:p14="http://schemas.microsoft.com/office/powerpoint/2010/main" val="415723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Ignite!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Your Head in the Game</a:t>
            </a:r>
          </a:p>
          <a:p>
            <a:pPr lvl="1"/>
            <a:r>
              <a:rPr lang="en-US" dirty="0"/>
              <a:t>Discuss questions on p. 7</a:t>
            </a:r>
          </a:p>
          <a:p>
            <a:pPr lvl="1"/>
            <a:endParaRPr lang="en-US" dirty="0"/>
          </a:p>
          <a:p>
            <a:r>
              <a:rPr lang="en-US" dirty="0"/>
              <a:t>You’re in Business!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Pages 7-8</a:t>
            </a:r>
          </a:p>
        </p:txBody>
      </p:sp>
    </p:spTree>
    <p:extLst>
      <p:ext uri="{BB962C8B-B14F-4D97-AF65-F5344CB8AC3E}">
        <p14:creationId xmlns:p14="http://schemas.microsoft.com/office/powerpoint/2010/main" val="2162367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Personal Perspectives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Pages 9-13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17472892"/>
              </p:ext>
            </p:extLst>
          </p:nvPr>
        </p:nvGraphicFramePr>
        <p:xfrm>
          <a:off x="2743200" y="1276350"/>
          <a:ext cx="3581400" cy="303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Content Placeholder 5"/>
          <p:cNvSpPr>
            <a:spLocks noGrp="1"/>
          </p:cNvSpPr>
          <p:nvPr>
            <p:ph sz="half" idx="1"/>
          </p:nvPr>
        </p:nvSpPr>
        <p:spPr>
          <a:xfrm>
            <a:off x="304800" y="1352550"/>
            <a:ext cx="2971800" cy="320040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5400"/>
              </a:spcAft>
              <a:buFont typeface="+mj-lt"/>
              <a:buAutoNum type="arabicPeriod"/>
            </a:pPr>
            <a:r>
              <a:rPr lang="en-US" sz="2000" dirty="0"/>
              <a:t>Self-Mastery</a:t>
            </a:r>
          </a:p>
          <a:p>
            <a:pPr marL="514350" indent="-514350">
              <a:spcAft>
                <a:spcPts val="5400"/>
              </a:spcAft>
              <a:buFont typeface="+mj-lt"/>
              <a:buAutoNum type="arabicPeriod"/>
            </a:pPr>
            <a:r>
              <a:rPr lang="en-US" sz="2000" dirty="0"/>
              <a:t>80/20 Principle</a:t>
            </a:r>
          </a:p>
          <a:p>
            <a:pPr marL="514350" indent="-514350">
              <a:spcAft>
                <a:spcPts val="5400"/>
              </a:spcAft>
              <a:buFont typeface="+mj-lt"/>
              <a:buAutoNum type="arabicPeriod"/>
            </a:pPr>
            <a:r>
              <a:rPr lang="en-US" sz="2000" dirty="0"/>
              <a:t>E to P</a:t>
            </a:r>
          </a:p>
          <a:p>
            <a:pPr marL="514350" indent="-514350">
              <a:spcAft>
                <a:spcPts val="5400"/>
              </a:spcAft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6172200" y="1352550"/>
            <a:ext cx="2895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Aft>
                <a:spcPts val="5400"/>
              </a:spcAft>
              <a:buFont typeface="+mj-lt"/>
              <a:buAutoNum type="arabicPeriod" startAt="4"/>
            </a:pPr>
            <a:r>
              <a:rPr lang="en-US" sz="2000" dirty="0"/>
              <a:t>Learning-Based</a:t>
            </a:r>
          </a:p>
          <a:p>
            <a:pPr marL="514350" indent="-514350">
              <a:spcAft>
                <a:spcPts val="5400"/>
              </a:spcAft>
              <a:buFont typeface="+mj-lt"/>
              <a:buAutoNum type="arabicPeriod" startAt="4"/>
            </a:pPr>
            <a:r>
              <a:rPr lang="en-US" sz="2000" dirty="0"/>
              <a:t>No Limiting Beliefs</a:t>
            </a:r>
          </a:p>
          <a:p>
            <a:pPr marL="514350" indent="-514350">
              <a:spcAft>
                <a:spcPts val="5400"/>
              </a:spcAft>
              <a:buFont typeface="+mj-lt"/>
              <a:buAutoNum type="arabicPeriod" startAt="4"/>
            </a:pPr>
            <a:r>
              <a:rPr lang="en-US" sz="2000" dirty="0"/>
              <a:t>Accountable</a:t>
            </a:r>
          </a:p>
        </p:txBody>
      </p:sp>
    </p:spTree>
    <p:extLst>
      <p:ext uri="{BB962C8B-B14F-4D97-AF65-F5344CB8AC3E}">
        <p14:creationId xmlns:p14="http://schemas.microsoft.com/office/powerpoint/2010/main" val="2314925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DC398256-3827-459E-8638-002AE8896A8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56" t="8925" r="11615" b="14333"/>
          <a:stretch/>
        </p:blipFill>
        <p:spPr>
          <a:xfrm rot="322630">
            <a:off x="4631981" y="2054740"/>
            <a:ext cx="1722571" cy="222956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Getting the Most Out of This Experience</a:t>
            </a:r>
          </a:p>
          <a:p>
            <a:r>
              <a:rPr lang="en-US" dirty="0"/>
              <a:t>Action Reveal</a:t>
            </a:r>
          </a:p>
          <a:p>
            <a:pPr lvl="1"/>
            <a:r>
              <a:rPr lang="en-US" dirty="0"/>
              <a:t>Mission</a:t>
            </a:r>
          </a:p>
          <a:p>
            <a:r>
              <a:rPr lang="en-US" dirty="0"/>
              <a:t>Expectations</a:t>
            </a:r>
          </a:p>
          <a:p>
            <a:r>
              <a:rPr lang="en-US" dirty="0"/>
              <a:t>Ground Rules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Most from Ignite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Pages 14-17</a:t>
            </a:r>
          </a:p>
        </p:txBody>
      </p:sp>
      <p:sp>
        <p:nvSpPr>
          <p:cNvPr id="8" name="Striped Right Arrow 7"/>
          <p:cNvSpPr/>
          <p:nvPr/>
        </p:nvSpPr>
        <p:spPr>
          <a:xfrm rot="8820297" flipV="1">
            <a:off x="6111122" y="2037203"/>
            <a:ext cx="1258722" cy="708183"/>
          </a:xfrm>
          <a:prstGeom prst="striped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Mission</a:t>
            </a:r>
          </a:p>
        </p:txBody>
      </p:sp>
    </p:spTree>
    <p:extLst>
      <p:ext uri="{BB962C8B-B14F-4D97-AF65-F5344CB8AC3E}">
        <p14:creationId xmlns:p14="http://schemas.microsoft.com/office/powerpoint/2010/main" val="3214331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Reveal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Page 15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00151"/>
            <a:ext cx="4038600" cy="2545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</a:rPr>
              <a:t>KW Email address?</a:t>
            </a:r>
          </a:p>
          <a:p>
            <a:r>
              <a:rPr lang="en-US" sz="2800" dirty="0">
                <a:solidFill>
                  <a:schemeClr val="tx1"/>
                </a:solidFill>
              </a:rPr>
              <a:t>Notecards?</a:t>
            </a:r>
          </a:p>
          <a:p>
            <a:r>
              <a:rPr lang="en-US" sz="2800" dirty="0">
                <a:solidFill>
                  <a:schemeClr val="tx1"/>
                </a:solidFill>
              </a:rPr>
              <a:t>Ignite page on </a:t>
            </a:r>
            <a:r>
              <a:rPr lang="en-US" sz="2800" dirty="0" err="1">
                <a:solidFill>
                  <a:schemeClr val="tx1"/>
                </a:solidFill>
              </a:rPr>
              <a:t>KWConnect</a:t>
            </a:r>
            <a:r>
              <a:rPr lang="en-US" sz="2800" dirty="0">
                <a:solidFill>
                  <a:schemeClr val="tx1"/>
                </a:solidFill>
              </a:rPr>
              <a:t>?</a:t>
            </a:r>
          </a:p>
          <a:p>
            <a:endParaRPr lang="en-US" sz="2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191000" y="1200150"/>
            <a:ext cx="4648200" cy="3200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</a:rPr>
              <a:t>Videos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What is the ONE way Gary Keller says it takes to achieve success in real estate?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What are some of the habits of high-performing agents?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What are your </a:t>
            </a:r>
            <a:r>
              <a:rPr lang="en-US" sz="1800" dirty="0" err="1">
                <a:solidFill>
                  <a:schemeClr val="tx1"/>
                </a:solidFill>
              </a:rPr>
              <a:t>aha’s</a:t>
            </a:r>
            <a:r>
              <a:rPr lang="en-US" sz="1800" dirty="0">
                <a:solidFill>
                  <a:schemeClr val="tx1"/>
                </a:solidFill>
              </a:rPr>
              <a:t> about KW technology?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975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Why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Turn, pp. 19-22</a:t>
            </a:r>
          </a:p>
          <a:p>
            <a:pPr lvl="1"/>
            <a:r>
              <a:rPr lang="en-US" dirty="0"/>
              <a:t>Write out your personal Big Why.</a:t>
            </a:r>
          </a:p>
          <a:p>
            <a:pPr lvl="1">
              <a:buFont typeface="Wingdings" panose="05000000000000000000" pitchFamily="2" charset="2"/>
              <a:buChar char=""/>
            </a:pPr>
            <a:r>
              <a:rPr lang="en-US" dirty="0"/>
              <a:t>15 minutes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Pages 19-22</a:t>
            </a:r>
          </a:p>
        </p:txBody>
      </p:sp>
    </p:spTree>
    <p:extLst>
      <p:ext uri="{BB962C8B-B14F-4D97-AF65-F5344CB8AC3E}">
        <p14:creationId xmlns:p14="http://schemas.microsoft.com/office/powerpoint/2010/main" val="1767459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Monetary Goal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Turn, page 23-26</a:t>
            </a:r>
          </a:p>
          <a:p>
            <a:pPr lvl="1"/>
            <a:r>
              <a:rPr lang="en-US" dirty="0"/>
              <a:t>Calculate your goal</a:t>
            </a:r>
          </a:p>
          <a:p>
            <a:pPr lvl="1">
              <a:buFont typeface="Wingdings" panose="05000000000000000000" pitchFamily="2" charset="2"/>
              <a:buChar char=""/>
            </a:pPr>
            <a:r>
              <a:rPr lang="en-US" dirty="0"/>
              <a:t>5 – 10 minutes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Pages 23-26</a:t>
            </a:r>
          </a:p>
        </p:txBody>
      </p:sp>
    </p:spTree>
    <p:extLst>
      <p:ext uri="{BB962C8B-B14F-4D97-AF65-F5344CB8AC3E}">
        <p14:creationId xmlns:p14="http://schemas.microsoft.com/office/powerpoint/2010/main" val="3568872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 Generation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09749"/>
            <a:ext cx="8229600" cy="2784873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/>
              <a:t>“For every day you don’t lead generate, </a:t>
            </a:r>
            <a:br>
              <a:rPr lang="en-US" i="1" dirty="0"/>
            </a:br>
            <a:r>
              <a:rPr lang="en-US" i="1" dirty="0"/>
              <a:t>90 days later you can expect no money! </a:t>
            </a:r>
            <a:br>
              <a:rPr lang="en-US" i="1" dirty="0"/>
            </a:br>
            <a:r>
              <a:rPr lang="en-US" i="1" dirty="0"/>
              <a:t>You don’t want this to happen.”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Pages 27-34</a:t>
            </a:r>
          </a:p>
        </p:txBody>
      </p:sp>
    </p:spTree>
    <p:extLst>
      <p:ext uri="{BB962C8B-B14F-4D97-AF65-F5344CB8AC3E}">
        <p14:creationId xmlns:p14="http://schemas.microsoft.com/office/powerpoint/2010/main" val="2154448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397</Words>
  <Application>Microsoft Office PowerPoint</Application>
  <PresentationFormat>On-screen Show (16:9)</PresentationFormat>
  <Paragraphs>114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Narrow</vt:lpstr>
      <vt:lpstr>Calibri</vt:lpstr>
      <vt:lpstr>Garamond</vt:lpstr>
      <vt:lpstr>Wingdings</vt:lpstr>
      <vt:lpstr>Office Theme</vt:lpstr>
      <vt:lpstr>PowerPoint Presentation</vt:lpstr>
      <vt:lpstr>Ignite Your Business Ignite Power Session #1</vt:lpstr>
      <vt:lpstr>Welcome to Ignite!</vt:lpstr>
      <vt:lpstr>Six Personal Perspectives</vt:lpstr>
      <vt:lpstr>Getting the Most from Ignite</vt:lpstr>
      <vt:lpstr>Action Reveal</vt:lpstr>
      <vt:lpstr>Big Why</vt:lpstr>
      <vt:lpstr>Monetary Goal</vt:lpstr>
      <vt:lpstr>Lead Generation</vt:lpstr>
      <vt:lpstr>Lead Generation</vt:lpstr>
      <vt:lpstr>Daily 10/4</vt:lpstr>
      <vt:lpstr>Ignite myTracker – Daily104.com</vt:lpstr>
      <vt:lpstr>Sales Language</vt:lpstr>
      <vt:lpstr>Sales Language</vt:lpstr>
      <vt:lpstr>Your turn! Make calls  1. Get referrals 2. Share your App 20 minutes </vt:lpstr>
      <vt:lpstr>Daily 10/4</vt:lpstr>
      <vt:lpstr>Be Accountable</vt:lpstr>
      <vt:lpstr>Live By Your Calendar</vt:lpstr>
      <vt:lpstr>Live By Your Calendar</vt:lpstr>
      <vt:lpstr>Accountability Partners</vt:lpstr>
      <vt:lpstr>Agreement of Expectations</vt:lpstr>
      <vt:lpstr>Putting It All Together</vt:lpstr>
      <vt:lpstr>Ignite Your Business Ignite Power Session #1</vt:lpstr>
    </vt:vector>
  </TitlesOfParts>
  <Company>Keller Williams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Balistreri</dc:creator>
  <cp:lastModifiedBy>Kim Harryman</cp:lastModifiedBy>
  <cp:revision>65</cp:revision>
  <cp:lastPrinted>2015-08-17T14:44:31Z</cp:lastPrinted>
  <dcterms:created xsi:type="dcterms:W3CDTF">2014-04-30T15:53:48Z</dcterms:created>
  <dcterms:modified xsi:type="dcterms:W3CDTF">2019-10-03T20:24:30Z</dcterms:modified>
</cp:coreProperties>
</file>